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5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64" r:id="rId6"/>
    <p:sldId id="266" r:id="rId7"/>
    <p:sldId id="267" r:id="rId8"/>
    <p:sldId id="268" r:id="rId9"/>
    <p:sldId id="269" r:id="rId10"/>
    <p:sldId id="270" r:id="rId11"/>
    <p:sldId id="265" r:id="rId12"/>
    <p:sldId id="271" r:id="rId13"/>
    <p:sldId id="272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69"/>
    <p:restoredTop sz="95833"/>
  </p:normalViewPr>
  <p:slideViewPr>
    <p:cSldViewPr snapToGrid="0" snapToObjects="1">
      <p:cViewPr varScale="1">
        <p:scale>
          <a:sx n="75" d="100"/>
          <a:sy n="75" d="100"/>
        </p:scale>
        <p:origin x="176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4F0FA-B38E-7F4A-96F1-A032EDAAE603}" type="datetimeFigureOut">
              <a:rPr lang="en-US" smtClean="0"/>
              <a:t>4/22/20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77451-D97C-2741-B53C-35CB92CC3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4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FEFA8FB-1E6E-F34F-A944-5627294D8BBA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2006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4219" y="-24873"/>
            <a:ext cx="1287781" cy="18228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013" y="54862"/>
            <a:ext cx="752475" cy="9226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62" y="0"/>
            <a:ext cx="1022351" cy="191062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476133" y="2110085"/>
            <a:ext cx="871398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Rounded MT Bold" charset="0"/>
                <a:ea typeface="Arial Rounded MT Bold" charset="0"/>
                <a:cs typeface="Arial Rounded MT Bold" charset="0"/>
              </a:rPr>
              <a:t>Tema 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Rounded MT Bold" charset="0"/>
                <a:ea typeface="Arial Rounded MT Bold" charset="0"/>
                <a:cs typeface="Arial Rounded MT Bold" charset="0"/>
              </a:rPr>
              <a:t>5: Transformada de</a:t>
            </a:r>
          </a:p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Rounded MT Bold" charset="0"/>
                <a:ea typeface="Arial Rounded MT Bold" charset="0"/>
                <a:cs typeface="Arial Rounded MT Bold" charset="0"/>
              </a:rPr>
              <a:t>Laplace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766323" y="4011560"/>
            <a:ext cx="575187" cy="5014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0" y="3063240"/>
            <a:ext cx="2391297" cy="318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2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Propiedades</a:t>
            </a:r>
            <a:r>
              <a:rPr lang="en-US" dirty="0" smtClean="0"/>
              <a:t> de la ROC de X(s)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73948" y="1792871"/>
            <a:ext cx="1038352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Clr>
                <a:schemeClr val="tx1"/>
              </a:buClr>
              <a:buFont typeface="+mj-lt"/>
              <a:buAutoNum type="arabicParenR" startAt="7"/>
            </a:pPr>
            <a:r>
              <a:rPr lang="en-US" sz="3200" dirty="0" smtClean="0"/>
              <a:t>Si x(t) </a:t>
            </a:r>
            <a:r>
              <a:rPr lang="en-US" sz="3200" dirty="0" err="1" smtClean="0"/>
              <a:t>es</a:t>
            </a:r>
            <a:r>
              <a:rPr lang="en-US" sz="3200" dirty="0" smtClean="0"/>
              <a:t>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 smtClean="0"/>
              <a:t>señal</a:t>
            </a:r>
            <a:r>
              <a:rPr lang="en-US" sz="3200" dirty="0" smtClean="0"/>
              <a:t> bilateral y X(s) </a:t>
            </a:r>
            <a:r>
              <a:rPr lang="en-US" sz="3200" dirty="0" err="1" smtClean="0"/>
              <a:t>es</a:t>
            </a:r>
            <a:r>
              <a:rPr lang="en-US" sz="3200" dirty="0" smtClean="0"/>
              <a:t> </a:t>
            </a:r>
            <a:r>
              <a:rPr lang="en-US" sz="3200" dirty="0" err="1" smtClean="0"/>
              <a:t>racional</a:t>
            </a:r>
            <a:r>
              <a:rPr lang="en-US" sz="3200" dirty="0" smtClean="0"/>
              <a:t>, la ROC </a:t>
            </a:r>
            <a:r>
              <a:rPr lang="en-US" sz="3200" dirty="0" err="1" smtClean="0"/>
              <a:t>será</a:t>
            </a:r>
            <a:r>
              <a:rPr lang="en-US" sz="3200" dirty="0" smtClean="0"/>
              <a:t>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 smtClean="0"/>
              <a:t>franja</a:t>
            </a:r>
            <a:r>
              <a:rPr lang="en-US" sz="3200" dirty="0" smtClean="0"/>
              <a:t> </a:t>
            </a:r>
            <a:r>
              <a:rPr lang="en-US" sz="3200" dirty="0" err="1" smtClean="0"/>
              <a:t>finita</a:t>
            </a:r>
            <a:r>
              <a:rPr lang="en-US" sz="3200" dirty="0" smtClean="0"/>
              <a:t> del </a:t>
            </a:r>
            <a:r>
              <a:rPr lang="en-US" sz="3200" dirty="0" err="1" smtClean="0"/>
              <a:t>plano</a:t>
            </a:r>
            <a:r>
              <a:rPr lang="en-US" sz="3200" dirty="0" smtClean="0"/>
              <a:t> s </a:t>
            </a:r>
            <a:r>
              <a:rPr lang="en-US" sz="3200" dirty="0" err="1" smtClean="0"/>
              <a:t>limitada</a:t>
            </a:r>
            <a:r>
              <a:rPr lang="en-US" sz="3200" dirty="0" smtClean="0"/>
              <a:t> </a:t>
            </a:r>
            <a:r>
              <a:rPr lang="en-US" sz="3200" dirty="0" err="1" smtClean="0"/>
              <a:t>por</a:t>
            </a:r>
            <a:r>
              <a:rPr lang="en-US" sz="3200" dirty="0" smtClean="0"/>
              <a:t> </a:t>
            </a:r>
            <a:r>
              <a:rPr lang="en-US" sz="3200" dirty="0" err="1" smtClean="0"/>
              <a:t>rectas</a:t>
            </a:r>
            <a:r>
              <a:rPr lang="en-US" sz="3200" dirty="0" smtClean="0"/>
              <a:t> </a:t>
            </a:r>
            <a:r>
              <a:rPr lang="en-US" sz="3200" dirty="0" err="1" smtClean="0"/>
              <a:t>paralelas</a:t>
            </a:r>
            <a:r>
              <a:rPr lang="en-US" sz="3200" dirty="0" smtClean="0"/>
              <a:t> al </a:t>
            </a:r>
            <a:r>
              <a:rPr lang="en-US" sz="3200" dirty="0" err="1" smtClean="0"/>
              <a:t>eje</a:t>
            </a:r>
            <a:r>
              <a:rPr lang="en-US" sz="3200" dirty="0" smtClean="0"/>
              <a:t> </a:t>
            </a:r>
            <a:r>
              <a:rPr lang="en-US" sz="3200" dirty="0" err="1" smtClean="0"/>
              <a:t>jw</a:t>
            </a:r>
            <a:r>
              <a:rPr lang="en-US" sz="3200" dirty="0" smtClean="0"/>
              <a:t> </a:t>
            </a:r>
            <a:r>
              <a:rPr lang="en-US" sz="3200" dirty="0" err="1" smtClean="0"/>
              <a:t>ubicadas</a:t>
            </a:r>
            <a:r>
              <a:rPr lang="en-US" sz="3200" dirty="0" smtClean="0"/>
              <a:t> </a:t>
            </a:r>
            <a:r>
              <a:rPr lang="en-US" sz="3200" dirty="0" err="1" smtClean="0"/>
              <a:t>en</a:t>
            </a:r>
            <a:r>
              <a:rPr lang="en-US" sz="3200" dirty="0" smtClean="0"/>
              <a:t> </a:t>
            </a:r>
            <a:r>
              <a:rPr lang="en-US" sz="3200" dirty="0" err="1" smtClean="0"/>
              <a:t>polor</a:t>
            </a:r>
            <a:r>
              <a:rPr lang="en-US" sz="3200" dirty="0" smtClean="0"/>
              <a:t> de X(s).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arenR" startAt="7"/>
            </a:pPr>
            <a:r>
              <a:rPr lang="en-US" sz="3200" dirty="0"/>
              <a:t>Si </a:t>
            </a:r>
            <a:r>
              <a:rPr lang="en-US" sz="3200" dirty="0" smtClean="0"/>
              <a:t>ROC de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 smtClean="0"/>
              <a:t>transformada</a:t>
            </a:r>
            <a:r>
              <a:rPr lang="en-US" sz="3200" dirty="0" smtClean="0"/>
              <a:t> de Laplace </a:t>
            </a:r>
            <a:r>
              <a:rPr lang="en-US" sz="3200" dirty="0" err="1" smtClean="0"/>
              <a:t>siempre</a:t>
            </a:r>
            <a:r>
              <a:rPr lang="en-US" sz="3200" dirty="0" smtClean="0"/>
              <a:t> </a:t>
            </a:r>
            <a:r>
              <a:rPr lang="en-US" sz="3200" dirty="0" err="1" smtClean="0"/>
              <a:t>debe</a:t>
            </a:r>
            <a:r>
              <a:rPr lang="en-US" sz="3200" dirty="0" smtClean="0"/>
              <a:t> </a:t>
            </a:r>
            <a:r>
              <a:rPr lang="en-US" sz="3200" dirty="0" err="1" smtClean="0"/>
              <a:t>ser</a:t>
            </a:r>
            <a:r>
              <a:rPr lang="en-US" sz="3200" dirty="0" smtClean="0"/>
              <a:t>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 smtClean="0"/>
              <a:t>región</a:t>
            </a:r>
            <a:r>
              <a:rPr lang="en-US" sz="3200" dirty="0" smtClean="0"/>
              <a:t> </a:t>
            </a:r>
            <a:r>
              <a:rPr lang="en-US" sz="3200" dirty="0" err="1" smtClean="0"/>
              <a:t>conectada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12245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1497DE5-0939-4D1D-9350-0C5E1B209C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CCC70ED-6C63-4537-B7EB-51990D6C0A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B76E24C1-2968-40DC-A36E-F6B85F0F07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657" y="905933"/>
            <a:ext cx="7532689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58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1497DE5-0939-4D1D-9350-0C5E1B209C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CCC70ED-6C63-4537-B7EB-51990D6C0A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76E24C1-2968-40DC-A36E-F6B85F0F07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689" y="905933"/>
            <a:ext cx="7900626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985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AFF43A89-FF65-44A9-BE4C-DC7389FF9C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CBC4341-33FB-4D46-A7B4-62039B6162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89394C5B-B8DE-4221-8CA4-A30237DB324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3" r="-1" b="1404"/>
          <a:stretch/>
        </p:blipFill>
        <p:spPr>
          <a:xfrm>
            <a:off x="842772" y="841248"/>
            <a:ext cx="10506456" cy="51755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532534" y="5706534"/>
            <a:ext cx="745066" cy="287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147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202" y="643467"/>
            <a:ext cx="7409596" cy="505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692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1497DE5-0939-4D1D-9350-0C5E1B209C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CCC70ED-6C63-4537-B7EB-51990D6C0A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76E24C1-2968-40DC-A36E-F6B85F0F07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432" y="905933"/>
            <a:ext cx="9163140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391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CD2D517-BC35-4439-AC31-06DF764F25F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84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2DD3F846-0483-40F5-A881-0C1AD2A0CA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45" y="1001584"/>
            <a:ext cx="10594510" cy="487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279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/>
              <a:t>Definición</a:t>
            </a:r>
            <a:r>
              <a:rPr lang="en-US" sz="4000" dirty="0" smtClean="0"/>
              <a:t> de la </a:t>
            </a:r>
            <a:r>
              <a:rPr lang="en-US" sz="4000" dirty="0" err="1"/>
              <a:t>T</a:t>
            </a:r>
            <a:r>
              <a:rPr lang="en-US" sz="4000" dirty="0" err="1" smtClean="0"/>
              <a:t>ransformada</a:t>
            </a:r>
            <a:r>
              <a:rPr lang="en-US" sz="4000" dirty="0" smtClean="0"/>
              <a:t> bilateral de Laplace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661" y="1763538"/>
            <a:ext cx="7657281" cy="452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630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200" y="533400"/>
            <a:ext cx="9486900" cy="57912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191135" y="5737123"/>
            <a:ext cx="766917" cy="575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259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097280" y="1947332"/>
            <a:ext cx="10058400" cy="37083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Para </a:t>
            </a:r>
            <a:r>
              <a:rPr lang="en-US" sz="4400" dirty="0" err="1" smtClean="0"/>
              <a:t>una</a:t>
            </a:r>
            <a:r>
              <a:rPr lang="en-US" sz="4400" dirty="0" smtClean="0"/>
              <a:t> </a:t>
            </a:r>
            <a:r>
              <a:rPr lang="en-US" sz="4400" dirty="0" err="1" smtClean="0"/>
              <a:t>función</a:t>
            </a:r>
            <a:r>
              <a:rPr lang="en-US" sz="4400" dirty="0" smtClean="0"/>
              <a:t> </a:t>
            </a:r>
            <a:r>
              <a:rPr lang="en-US" sz="4400" dirty="0" err="1" smtClean="0"/>
              <a:t>racional</a:t>
            </a:r>
            <a:r>
              <a:rPr lang="en-US" sz="4400" dirty="0" smtClean="0"/>
              <a:t>:</a:t>
            </a:r>
          </a:p>
          <a:p>
            <a:endParaRPr lang="en-US" sz="4400" dirty="0" smtClean="0"/>
          </a:p>
          <a:p>
            <a:r>
              <a:rPr lang="en-US" sz="4400" b="1" dirty="0" smtClean="0">
                <a:latin typeface="+mn-lt"/>
              </a:rPr>
              <a:t>Polos: </a:t>
            </a:r>
            <a:r>
              <a:rPr lang="en-US" sz="4400" dirty="0" err="1" smtClean="0">
                <a:latin typeface="+mn-lt"/>
              </a:rPr>
              <a:t>Todos</a:t>
            </a:r>
            <a:r>
              <a:rPr lang="en-US" sz="4400" dirty="0" smtClean="0">
                <a:latin typeface="+mn-lt"/>
              </a:rPr>
              <a:t> </a:t>
            </a:r>
            <a:r>
              <a:rPr lang="en-US" sz="4400" dirty="0" err="1" smtClean="0">
                <a:latin typeface="+mn-lt"/>
              </a:rPr>
              <a:t>los</a:t>
            </a:r>
            <a:r>
              <a:rPr lang="en-US" sz="4400" dirty="0" smtClean="0">
                <a:latin typeface="+mn-lt"/>
              </a:rPr>
              <a:t> </a:t>
            </a:r>
            <a:r>
              <a:rPr lang="en-US" sz="4400" dirty="0" err="1" smtClean="0">
                <a:latin typeface="+mn-lt"/>
              </a:rPr>
              <a:t>valores</a:t>
            </a:r>
            <a:r>
              <a:rPr lang="en-US" sz="4400" dirty="0" smtClean="0">
                <a:latin typeface="+mn-lt"/>
              </a:rPr>
              <a:t> de s para </a:t>
            </a:r>
            <a:r>
              <a:rPr lang="en-US" sz="4400" dirty="0" err="1" smtClean="0">
                <a:latin typeface="+mn-lt"/>
              </a:rPr>
              <a:t>los</a:t>
            </a:r>
            <a:r>
              <a:rPr lang="en-US" sz="4400" dirty="0" smtClean="0">
                <a:latin typeface="+mn-lt"/>
              </a:rPr>
              <a:t> </a:t>
            </a:r>
            <a:r>
              <a:rPr lang="en-US" sz="4400" dirty="0" err="1" smtClean="0">
                <a:latin typeface="+mn-lt"/>
              </a:rPr>
              <a:t>cuales</a:t>
            </a:r>
            <a:r>
              <a:rPr lang="en-US" sz="4400" dirty="0" smtClean="0">
                <a:latin typeface="+mn-lt"/>
              </a:rPr>
              <a:t> el </a:t>
            </a:r>
            <a:r>
              <a:rPr lang="en-US" sz="4400" dirty="0" err="1" smtClean="0">
                <a:latin typeface="+mn-lt"/>
              </a:rPr>
              <a:t>denominador</a:t>
            </a:r>
            <a:r>
              <a:rPr lang="en-US" sz="4400" dirty="0" smtClean="0">
                <a:latin typeface="+mn-lt"/>
              </a:rPr>
              <a:t> D(s) </a:t>
            </a:r>
            <a:r>
              <a:rPr lang="en-US" sz="4400" dirty="0" err="1" smtClean="0">
                <a:latin typeface="+mn-lt"/>
              </a:rPr>
              <a:t>es</a:t>
            </a:r>
            <a:r>
              <a:rPr lang="en-US" sz="4400" dirty="0" smtClean="0">
                <a:latin typeface="+mn-lt"/>
              </a:rPr>
              <a:t> 0.</a:t>
            </a:r>
          </a:p>
          <a:p>
            <a:r>
              <a:rPr lang="en-US" sz="4400" b="1" dirty="0" smtClean="0">
                <a:latin typeface="+mn-lt"/>
              </a:rPr>
              <a:t>Ceros: </a:t>
            </a:r>
            <a:r>
              <a:rPr lang="en-US" sz="4400" dirty="0" err="1" smtClean="0">
                <a:latin typeface="+mn-lt"/>
              </a:rPr>
              <a:t>Todos</a:t>
            </a:r>
            <a:r>
              <a:rPr lang="en-US" sz="4400" dirty="0" smtClean="0">
                <a:latin typeface="+mn-lt"/>
              </a:rPr>
              <a:t> </a:t>
            </a:r>
            <a:r>
              <a:rPr lang="en-US" sz="4400" dirty="0" err="1" smtClean="0">
                <a:latin typeface="+mn-lt"/>
              </a:rPr>
              <a:t>los</a:t>
            </a:r>
            <a:r>
              <a:rPr lang="en-US" sz="4400" dirty="0" smtClean="0">
                <a:latin typeface="+mn-lt"/>
              </a:rPr>
              <a:t> </a:t>
            </a:r>
            <a:r>
              <a:rPr lang="en-US" sz="4400" dirty="0" err="1" smtClean="0">
                <a:latin typeface="+mn-lt"/>
              </a:rPr>
              <a:t>valores</a:t>
            </a:r>
            <a:r>
              <a:rPr lang="en-US" sz="4400" dirty="0" smtClean="0">
                <a:latin typeface="+mn-lt"/>
              </a:rPr>
              <a:t> de s para </a:t>
            </a:r>
            <a:r>
              <a:rPr lang="en-US" sz="4400" dirty="0" err="1" smtClean="0">
                <a:latin typeface="+mn-lt"/>
              </a:rPr>
              <a:t>los</a:t>
            </a:r>
            <a:r>
              <a:rPr lang="en-US" sz="4400" dirty="0" smtClean="0">
                <a:latin typeface="+mn-lt"/>
              </a:rPr>
              <a:t> </a:t>
            </a:r>
            <a:r>
              <a:rPr lang="en-US" sz="4400" dirty="0" err="1" smtClean="0">
                <a:latin typeface="+mn-lt"/>
              </a:rPr>
              <a:t>cuales</a:t>
            </a:r>
            <a:r>
              <a:rPr lang="en-US" sz="4400" dirty="0" smtClean="0">
                <a:latin typeface="+mn-lt"/>
              </a:rPr>
              <a:t> el </a:t>
            </a:r>
            <a:r>
              <a:rPr lang="en-US" sz="4400" dirty="0" err="1" smtClean="0">
                <a:latin typeface="+mn-lt"/>
              </a:rPr>
              <a:t>numerador</a:t>
            </a:r>
            <a:r>
              <a:rPr lang="en-US" sz="4400" dirty="0" smtClean="0">
                <a:latin typeface="+mn-lt"/>
              </a:rPr>
              <a:t> N(s) </a:t>
            </a:r>
            <a:r>
              <a:rPr lang="en-US" sz="4400" dirty="0" err="1" smtClean="0">
                <a:latin typeface="+mn-lt"/>
              </a:rPr>
              <a:t>es</a:t>
            </a:r>
            <a:r>
              <a:rPr lang="en-US" sz="4400" dirty="0" smtClean="0">
                <a:latin typeface="+mn-lt"/>
              </a:rPr>
              <a:t> 0.</a:t>
            </a:r>
            <a:endParaRPr lang="en-US" sz="4400" dirty="0"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Polos y ceros de la </a:t>
            </a:r>
            <a:r>
              <a:rPr lang="en-US" sz="4400" dirty="0" err="1" smtClean="0"/>
              <a:t>Transformada</a:t>
            </a:r>
            <a:r>
              <a:rPr lang="en-US" sz="4400" dirty="0" smtClean="0"/>
              <a:t> de Laplace</a:t>
            </a:r>
            <a:endParaRPr lang="en-US" sz="4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662" y="1947332"/>
            <a:ext cx="1952859" cy="1088479"/>
          </a:xfrm>
        </p:spPr>
      </p:pic>
    </p:spTree>
    <p:extLst>
      <p:ext uri="{BB962C8B-B14F-4D97-AF65-F5344CB8AC3E}">
        <p14:creationId xmlns:p14="http://schemas.microsoft.com/office/powerpoint/2010/main" val="2021970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 smtClean="0"/>
              <a:t>Convergencia</a:t>
            </a:r>
            <a:r>
              <a:rPr lang="en-US" sz="4400" dirty="0" smtClean="0"/>
              <a:t> de la </a:t>
            </a:r>
            <a:r>
              <a:rPr lang="en-US" sz="4400" dirty="0" err="1" smtClean="0"/>
              <a:t>Transformada</a:t>
            </a:r>
            <a:r>
              <a:rPr lang="en-US" sz="4400" dirty="0" smtClean="0"/>
              <a:t> de Laplace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Autofit/>
          </a:bodyPr>
          <a:lstStyle/>
          <a:p>
            <a:r>
              <a:rPr lang="en-US" sz="3200" dirty="0" smtClean="0"/>
              <a:t>Si la </a:t>
            </a:r>
            <a:r>
              <a:rPr lang="en-US" sz="3200" dirty="0" err="1" smtClean="0"/>
              <a:t>Transformada</a:t>
            </a:r>
            <a:r>
              <a:rPr lang="en-US" sz="3200" dirty="0" smtClean="0"/>
              <a:t> de Laplace </a:t>
            </a:r>
            <a:r>
              <a:rPr lang="en-US" sz="3200" dirty="0" err="1" smtClean="0"/>
              <a:t>converje</a:t>
            </a:r>
            <a:r>
              <a:rPr lang="en-US" sz="3200" dirty="0" smtClean="0"/>
              <a:t>, </a:t>
            </a:r>
            <a:r>
              <a:rPr lang="en-US" sz="3200" dirty="0" err="1" smtClean="0"/>
              <a:t>entonces</a:t>
            </a:r>
            <a:endParaRPr lang="en-US" sz="3200" dirty="0" smtClean="0"/>
          </a:p>
          <a:p>
            <a:endParaRPr lang="en-US" sz="3200" dirty="0"/>
          </a:p>
          <a:p>
            <a:endParaRPr lang="en-US" sz="3200" dirty="0"/>
          </a:p>
          <a:p>
            <a:pPr marL="514350" indent="-514350">
              <a:buClr>
                <a:schemeClr val="tx1"/>
              </a:buClr>
              <a:buFont typeface="+mj-lt"/>
              <a:buAutoNum type="arabicParenR"/>
            </a:pPr>
            <a:r>
              <a:rPr lang="en-US" sz="3200" dirty="0" smtClean="0"/>
              <a:t>La </a:t>
            </a:r>
            <a:r>
              <a:rPr lang="en-US" sz="3200" dirty="0" err="1" smtClean="0"/>
              <a:t>región</a:t>
            </a:r>
            <a:r>
              <a:rPr lang="en-US" sz="3200" dirty="0" smtClean="0"/>
              <a:t> del </a:t>
            </a:r>
            <a:r>
              <a:rPr lang="en-US" sz="3200" dirty="0" err="1" smtClean="0"/>
              <a:t>plano</a:t>
            </a:r>
            <a:r>
              <a:rPr lang="en-US" sz="3200" dirty="0" smtClean="0"/>
              <a:t> s para la </a:t>
            </a:r>
            <a:r>
              <a:rPr lang="en-US" sz="3200" dirty="0" err="1" smtClean="0"/>
              <a:t>cual</a:t>
            </a:r>
            <a:r>
              <a:rPr lang="en-US" sz="3200" dirty="0" smtClean="0"/>
              <a:t> X(s) </a:t>
            </a:r>
            <a:r>
              <a:rPr lang="en-US" sz="3200" dirty="0" err="1" smtClean="0"/>
              <a:t>conrge</a:t>
            </a:r>
            <a:r>
              <a:rPr lang="en-US" sz="3200" dirty="0" smtClean="0"/>
              <a:t> se </a:t>
            </a:r>
            <a:r>
              <a:rPr lang="en-US" sz="3200" dirty="0" err="1" smtClean="0"/>
              <a:t>conoce</a:t>
            </a:r>
            <a:r>
              <a:rPr lang="en-US" sz="3200" dirty="0" smtClean="0"/>
              <a:t> </a:t>
            </a:r>
            <a:r>
              <a:rPr lang="en-US" sz="3200" dirty="0" err="1" smtClean="0"/>
              <a:t>como</a:t>
            </a:r>
            <a:r>
              <a:rPr lang="en-US" sz="3200" dirty="0" smtClean="0"/>
              <a:t> </a:t>
            </a:r>
            <a:r>
              <a:rPr lang="en-US" sz="3200" dirty="0" err="1" smtClean="0"/>
              <a:t>Región</a:t>
            </a:r>
            <a:r>
              <a:rPr lang="en-US" sz="3200" dirty="0" smtClean="0"/>
              <a:t> de </a:t>
            </a:r>
            <a:r>
              <a:rPr lang="en-US" sz="3200" dirty="0" err="1" smtClean="0"/>
              <a:t>Convergencia</a:t>
            </a:r>
            <a:r>
              <a:rPr lang="en-US" sz="3200" dirty="0" smtClean="0"/>
              <a:t> </a:t>
            </a:r>
            <a:r>
              <a:rPr lang="en-US" sz="3200" b="1" dirty="0" smtClean="0"/>
              <a:t>ROC</a:t>
            </a:r>
            <a:r>
              <a:rPr lang="en-US" sz="3200" dirty="0" smtClean="0"/>
              <a:t>.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arenR"/>
            </a:pPr>
            <a:r>
              <a:rPr lang="en-US" sz="3200" dirty="0" smtClean="0"/>
              <a:t>Si la </a:t>
            </a:r>
            <a:r>
              <a:rPr lang="en-US" sz="3200" dirty="0" err="1" smtClean="0"/>
              <a:t>transformada</a:t>
            </a:r>
            <a:r>
              <a:rPr lang="en-US" sz="3200" dirty="0" smtClean="0"/>
              <a:t> de </a:t>
            </a:r>
            <a:r>
              <a:rPr lang="en-US" sz="3200" dirty="0" err="1" smtClean="0"/>
              <a:t>laplace</a:t>
            </a:r>
            <a:r>
              <a:rPr lang="en-US" sz="3200" dirty="0" smtClean="0"/>
              <a:t> </a:t>
            </a:r>
            <a:r>
              <a:rPr lang="en-US" sz="3200" dirty="0" err="1" smtClean="0"/>
              <a:t>es</a:t>
            </a:r>
            <a:r>
              <a:rPr lang="en-US" sz="3200" dirty="0" smtClean="0"/>
              <a:t> </a:t>
            </a:r>
            <a:r>
              <a:rPr lang="en-US" sz="3200" dirty="0" err="1" smtClean="0"/>
              <a:t>racional</a:t>
            </a:r>
            <a:r>
              <a:rPr lang="en-US" sz="3200" dirty="0" smtClean="0"/>
              <a:t>, </a:t>
            </a:r>
            <a:r>
              <a:rPr lang="en-US" sz="3200" dirty="0" err="1" smtClean="0"/>
              <a:t>los</a:t>
            </a:r>
            <a:r>
              <a:rPr lang="en-US" sz="3200" dirty="0" smtClean="0"/>
              <a:t> </a:t>
            </a:r>
            <a:r>
              <a:rPr lang="en-US" sz="3200" dirty="0" err="1" smtClean="0"/>
              <a:t>valores</a:t>
            </a:r>
            <a:r>
              <a:rPr lang="en-US" sz="3200" dirty="0" smtClean="0"/>
              <a:t> de s </a:t>
            </a:r>
            <a:r>
              <a:rPr lang="en-US" sz="3200" dirty="0" err="1" smtClean="0"/>
              <a:t>correspondientes</a:t>
            </a:r>
            <a:r>
              <a:rPr lang="en-US" sz="3200" dirty="0" smtClean="0"/>
              <a:t> a </a:t>
            </a:r>
            <a:r>
              <a:rPr lang="en-US" sz="3200" dirty="0" err="1" smtClean="0"/>
              <a:t>los</a:t>
            </a:r>
            <a:r>
              <a:rPr lang="en-US" sz="3200" dirty="0" smtClean="0"/>
              <a:t> polos de X(s) </a:t>
            </a:r>
            <a:r>
              <a:rPr lang="en-US" sz="3200" dirty="0" err="1" smtClean="0"/>
              <a:t>hacen</a:t>
            </a:r>
            <a:r>
              <a:rPr lang="en-US" sz="3200" dirty="0" smtClean="0"/>
              <a:t> que X(s) </a:t>
            </a:r>
            <a:r>
              <a:rPr lang="en-US" sz="3200" dirty="0" err="1" smtClean="0"/>
              <a:t>diverja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100" y="2302933"/>
            <a:ext cx="315722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027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Propiedades</a:t>
            </a:r>
            <a:r>
              <a:rPr lang="en-US" dirty="0" smtClean="0"/>
              <a:t> de la ROC de X(s)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73948" y="1792871"/>
            <a:ext cx="1038352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Clr>
                <a:schemeClr val="tx1"/>
              </a:buClr>
              <a:buFont typeface="+mj-lt"/>
              <a:buAutoNum type="arabicParenR"/>
            </a:pPr>
            <a:r>
              <a:rPr lang="en-US" sz="3200" dirty="0" smtClean="0"/>
              <a:t>La ROC de X(s) son </a:t>
            </a:r>
            <a:r>
              <a:rPr lang="en-US" sz="3200" dirty="0" err="1" smtClean="0"/>
              <a:t>franjas</a:t>
            </a:r>
            <a:r>
              <a:rPr lang="en-US" sz="3200" dirty="0" smtClean="0"/>
              <a:t> </a:t>
            </a:r>
            <a:r>
              <a:rPr lang="en-US" sz="3200" dirty="0" err="1" smtClean="0"/>
              <a:t>paralelas</a:t>
            </a:r>
            <a:r>
              <a:rPr lang="en-US" sz="3200" dirty="0" smtClean="0"/>
              <a:t> al </a:t>
            </a:r>
            <a:r>
              <a:rPr lang="en-US" sz="3200" dirty="0" err="1" smtClean="0"/>
              <a:t>eje</a:t>
            </a:r>
            <a:r>
              <a:rPr lang="en-US" sz="3200" dirty="0" smtClean="0"/>
              <a:t> </a:t>
            </a:r>
            <a:r>
              <a:rPr lang="en-US" sz="3200" dirty="0" err="1" smtClean="0"/>
              <a:t>jw</a:t>
            </a:r>
            <a:r>
              <a:rPr lang="en-US" sz="3200" dirty="0" smtClean="0"/>
              <a:t> </a:t>
            </a:r>
            <a:r>
              <a:rPr lang="en-US" sz="3200" dirty="0" err="1" smtClean="0"/>
              <a:t>en</a:t>
            </a:r>
            <a:r>
              <a:rPr lang="en-US" sz="3200" dirty="0" smtClean="0"/>
              <a:t> el </a:t>
            </a:r>
            <a:r>
              <a:rPr lang="en-US" sz="3200" dirty="0" err="1" smtClean="0"/>
              <a:t>plano</a:t>
            </a:r>
            <a:r>
              <a:rPr lang="en-US" sz="3200" dirty="0" smtClean="0"/>
              <a:t> s.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arenR"/>
            </a:pPr>
            <a:r>
              <a:rPr lang="en-US" sz="3200" dirty="0" smtClean="0"/>
              <a:t>Si la </a:t>
            </a:r>
            <a:r>
              <a:rPr lang="en-US" sz="3200" dirty="0" err="1" smtClean="0"/>
              <a:t>transformada</a:t>
            </a:r>
            <a:r>
              <a:rPr lang="en-US" sz="3200" dirty="0" smtClean="0"/>
              <a:t> de Laplace </a:t>
            </a:r>
            <a:r>
              <a:rPr lang="en-US" sz="3200" dirty="0" err="1" smtClean="0"/>
              <a:t>es</a:t>
            </a:r>
            <a:r>
              <a:rPr lang="en-US" sz="3200" dirty="0" smtClean="0"/>
              <a:t>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 smtClean="0"/>
              <a:t>función</a:t>
            </a:r>
            <a:r>
              <a:rPr lang="en-US" sz="3200" dirty="0" smtClean="0"/>
              <a:t> </a:t>
            </a:r>
            <a:r>
              <a:rPr lang="en-US" sz="3200" dirty="0" err="1" smtClean="0"/>
              <a:t>racional</a:t>
            </a:r>
            <a:r>
              <a:rPr lang="en-US" sz="3200" dirty="0" smtClean="0"/>
              <a:t>, la ROC </a:t>
            </a:r>
            <a:r>
              <a:rPr lang="en-US" sz="3200" dirty="0" err="1" smtClean="0"/>
              <a:t>será</a:t>
            </a:r>
            <a:r>
              <a:rPr lang="en-US" sz="3200" dirty="0" smtClean="0"/>
              <a:t>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 smtClean="0"/>
              <a:t>región</a:t>
            </a:r>
            <a:r>
              <a:rPr lang="en-US" sz="3200" dirty="0" smtClean="0"/>
              <a:t> </a:t>
            </a:r>
            <a:r>
              <a:rPr lang="en-US" sz="3200" dirty="0" err="1" smtClean="0"/>
              <a:t>acotada</a:t>
            </a:r>
            <a:r>
              <a:rPr lang="en-US" sz="3200" dirty="0" smtClean="0"/>
              <a:t> </a:t>
            </a:r>
            <a:r>
              <a:rPr lang="en-US" sz="3200" dirty="0" err="1" smtClean="0"/>
              <a:t>por</a:t>
            </a:r>
            <a:r>
              <a:rPr lang="en-US" sz="3200" dirty="0" smtClean="0"/>
              <a:t> </a:t>
            </a:r>
            <a:r>
              <a:rPr lang="en-US" sz="3200" dirty="0" err="1" smtClean="0"/>
              <a:t>los</a:t>
            </a:r>
            <a:r>
              <a:rPr lang="en-US" sz="3200" dirty="0" smtClean="0"/>
              <a:t> polos de X(s) o se </a:t>
            </a:r>
            <a:r>
              <a:rPr lang="en-US" sz="3200" dirty="0" err="1" smtClean="0"/>
              <a:t>extenderá</a:t>
            </a:r>
            <a:r>
              <a:rPr lang="en-US" sz="3200" dirty="0" smtClean="0"/>
              <a:t> hasta el </a:t>
            </a:r>
            <a:r>
              <a:rPr lang="en-US" sz="3200" dirty="0" err="1" smtClean="0"/>
              <a:t>infinito</a:t>
            </a:r>
            <a:r>
              <a:rPr lang="en-US" sz="3200" dirty="0" smtClean="0"/>
              <a:t>.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arenR"/>
            </a:pPr>
            <a:r>
              <a:rPr lang="en-US" sz="3200" dirty="0" smtClean="0"/>
              <a:t>Si X(s) </a:t>
            </a:r>
            <a:r>
              <a:rPr lang="en-US" sz="3200" dirty="0" err="1" smtClean="0"/>
              <a:t>es</a:t>
            </a:r>
            <a:r>
              <a:rPr lang="en-US" sz="3200" dirty="0" smtClean="0"/>
              <a:t>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 smtClean="0"/>
              <a:t>función</a:t>
            </a:r>
            <a:r>
              <a:rPr lang="en-US" sz="3200" dirty="0" smtClean="0"/>
              <a:t> </a:t>
            </a:r>
            <a:r>
              <a:rPr lang="en-US" sz="3200" dirty="0" err="1" smtClean="0"/>
              <a:t>racional</a:t>
            </a:r>
            <a:r>
              <a:rPr lang="en-US" sz="3200" dirty="0" smtClean="0"/>
              <a:t>, la ROC no </a:t>
            </a:r>
            <a:r>
              <a:rPr lang="en-US" sz="3200" dirty="0" err="1" smtClean="0"/>
              <a:t>debe</a:t>
            </a:r>
            <a:r>
              <a:rPr lang="en-US" sz="3200" dirty="0" smtClean="0"/>
              <a:t> </a:t>
            </a:r>
            <a:r>
              <a:rPr lang="en-US" sz="3200" dirty="0" err="1" smtClean="0"/>
              <a:t>contener</a:t>
            </a:r>
            <a:r>
              <a:rPr lang="en-US" sz="3200" dirty="0" smtClean="0"/>
              <a:t> </a:t>
            </a:r>
            <a:r>
              <a:rPr lang="en-US" sz="3200" dirty="0" err="1" smtClean="0"/>
              <a:t>ningún</a:t>
            </a:r>
            <a:r>
              <a:rPr lang="en-US" sz="3200" dirty="0" smtClean="0"/>
              <a:t> polo y </a:t>
            </a:r>
            <a:r>
              <a:rPr lang="en-US" sz="3200" dirty="0" err="1" smtClean="0"/>
              <a:t>estará</a:t>
            </a:r>
            <a:r>
              <a:rPr lang="en-US" sz="3200" dirty="0" smtClean="0"/>
              <a:t> </a:t>
            </a:r>
            <a:r>
              <a:rPr lang="en-US" sz="3200" dirty="0" err="1" smtClean="0"/>
              <a:t>limitada</a:t>
            </a:r>
            <a:r>
              <a:rPr lang="en-US" sz="3200" dirty="0" smtClean="0"/>
              <a:t> </a:t>
            </a:r>
            <a:r>
              <a:rPr lang="en-US" sz="3200" dirty="0" err="1" smtClean="0"/>
              <a:t>por</a:t>
            </a:r>
            <a:r>
              <a:rPr lang="en-US" sz="3200" dirty="0" smtClean="0"/>
              <a:t> </a:t>
            </a:r>
            <a:r>
              <a:rPr lang="en-US" sz="3200" dirty="0" err="1" smtClean="0"/>
              <a:t>por</a:t>
            </a:r>
            <a:r>
              <a:rPr lang="en-US" sz="3200" dirty="0" smtClean="0"/>
              <a:t> las </a:t>
            </a:r>
            <a:r>
              <a:rPr lang="en-US" sz="3200" dirty="0" err="1" smtClean="0"/>
              <a:t>rectas</a:t>
            </a:r>
            <a:r>
              <a:rPr lang="en-US" sz="3200" dirty="0" smtClean="0"/>
              <a:t> </a:t>
            </a:r>
            <a:r>
              <a:rPr lang="en-US" sz="3200" dirty="0" err="1" smtClean="0"/>
              <a:t>paralelas</a:t>
            </a:r>
            <a:r>
              <a:rPr lang="en-US" sz="3200" dirty="0" smtClean="0"/>
              <a:t> al </a:t>
            </a:r>
            <a:r>
              <a:rPr lang="en-US" sz="3200" dirty="0" err="1" smtClean="0"/>
              <a:t>eje</a:t>
            </a:r>
            <a:r>
              <a:rPr lang="en-US" sz="3200" dirty="0" smtClean="0"/>
              <a:t> </a:t>
            </a:r>
            <a:r>
              <a:rPr lang="en-US" sz="3200" dirty="0" err="1" smtClean="0"/>
              <a:t>jw</a:t>
            </a:r>
            <a:r>
              <a:rPr lang="en-US" sz="3200" dirty="0" smtClean="0"/>
              <a:t> </a:t>
            </a:r>
            <a:r>
              <a:rPr lang="en-US" sz="3200" dirty="0" err="1" smtClean="0"/>
              <a:t>ubicadas</a:t>
            </a:r>
            <a:r>
              <a:rPr lang="en-US" sz="3200" dirty="0" smtClean="0"/>
              <a:t> </a:t>
            </a:r>
            <a:r>
              <a:rPr lang="en-US" sz="3200" dirty="0" err="1" smtClean="0"/>
              <a:t>en</a:t>
            </a:r>
            <a:r>
              <a:rPr lang="en-US" sz="3200" dirty="0" smtClean="0"/>
              <a:t> polos de X(s).</a:t>
            </a:r>
            <a:endParaRPr lang="en-US" sz="3200" dirty="0"/>
          </a:p>
          <a:p>
            <a:pPr marL="514350" indent="-514350">
              <a:buClr>
                <a:schemeClr val="tx1"/>
              </a:buClr>
              <a:buFont typeface="+mj-lt"/>
              <a:buAutoNum type="arabicParenR"/>
            </a:pPr>
            <a:r>
              <a:rPr lang="en-US" sz="3200" dirty="0" smtClean="0"/>
              <a:t>Si x(t) </a:t>
            </a:r>
            <a:r>
              <a:rPr lang="en-US" sz="3200" dirty="0" err="1" smtClean="0"/>
              <a:t>es</a:t>
            </a:r>
            <a:r>
              <a:rPr lang="en-US" sz="3200" dirty="0" smtClean="0"/>
              <a:t>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 smtClean="0"/>
              <a:t>señal</a:t>
            </a:r>
            <a:r>
              <a:rPr lang="en-US" sz="3200" dirty="0" smtClean="0"/>
              <a:t> de </a:t>
            </a:r>
            <a:r>
              <a:rPr lang="en-US" sz="3200" dirty="0" err="1" smtClean="0"/>
              <a:t>longitud</a:t>
            </a:r>
            <a:r>
              <a:rPr lang="en-US" sz="3200" dirty="0" smtClean="0"/>
              <a:t> </a:t>
            </a:r>
            <a:r>
              <a:rPr lang="en-US" sz="3200" dirty="0" err="1" smtClean="0"/>
              <a:t>finita</a:t>
            </a:r>
            <a:r>
              <a:rPr lang="en-US" sz="3200" dirty="0" smtClean="0"/>
              <a:t> </a:t>
            </a:r>
            <a:r>
              <a:rPr lang="en-US" sz="3200" dirty="0" err="1" smtClean="0"/>
              <a:t>en</a:t>
            </a:r>
            <a:r>
              <a:rPr lang="en-US" sz="3200" dirty="0" smtClean="0"/>
              <a:t> </a:t>
            </a:r>
            <a:r>
              <a:rPr lang="en-US" sz="3200" dirty="0" err="1" smtClean="0"/>
              <a:t>tiempo</a:t>
            </a:r>
            <a:r>
              <a:rPr lang="en-US" sz="3200" dirty="0" smtClean="0"/>
              <a:t>, la ROC </a:t>
            </a:r>
            <a:r>
              <a:rPr lang="en-US" sz="3200" dirty="0" err="1" smtClean="0"/>
              <a:t>es</a:t>
            </a:r>
            <a:r>
              <a:rPr lang="en-US" sz="3200" dirty="0" smtClean="0"/>
              <a:t> </a:t>
            </a:r>
            <a:r>
              <a:rPr lang="en-US" sz="3200" dirty="0" err="1" smtClean="0"/>
              <a:t>todo</a:t>
            </a:r>
            <a:r>
              <a:rPr lang="en-US" sz="3200" dirty="0" smtClean="0"/>
              <a:t> el </a:t>
            </a:r>
            <a:r>
              <a:rPr lang="en-US" sz="3200" dirty="0" err="1" smtClean="0"/>
              <a:t>plano</a:t>
            </a:r>
            <a:r>
              <a:rPr lang="en-US" sz="3200" dirty="0" smtClean="0"/>
              <a:t> s.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97469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Propiedades</a:t>
            </a:r>
            <a:r>
              <a:rPr lang="en-US" dirty="0" smtClean="0"/>
              <a:t> de la ROC de X(s)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73948" y="1792871"/>
            <a:ext cx="1038352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Clr>
                <a:schemeClr val="tx1"/>
              </a:buClr>
              <a:buFont typeface="+mj-lt"/>
              <a:buAutoNum type="arabicParenR" startAt="5"/>
            </a:pPr>
            <a:r>
              <a:rPr lang="en-US" sz="3200" dirty="0" smtClean="0"/>
              <a:t>Si x(t) </a:t>
            </a:r>
            <a:r>
              <a:rPr lang="en-US" sz="3200" dirty="0" err="1" smtClean="0"/>
              <a:t>es</a:t>
            </a:r>
            <a:r>
              <a:rPr lang="en-US" sz="3200" dirty="0" smtClean="0"/>
              <a:t>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 smtClean="0"/>
              <a:t>señal</a:t>
            </a:r>
            <a:r>
              <a:rPr lang="en-US" sz="3200" dirty="0" smtClean="0"/>
              <a:t> de </a:t>
            </a:r>
            <a:r>
              <a:rPr lang="en-US" sz="3200" dirty="0" err="1" smtClean="0"/>
              <a:t>lado</a:t>
            </a:r>
            <a:r>
              <a:rPr lang="en-US" sz="3200" dirty="0" smtClean="0"/>
              <a:t> derecho y X(s) </a:t>
            </a:r>
            <a:r>
              <a:rPr lang="en-US" sz="3200" dirty="0" err="1" smtClean="0"/>
              <a:t>es</a:t>
            </a:r>
            <a:r>
              <a:rPr lang="en-US" sz="3200" dirty="0" smtClean="0"/>
              <a:t> </a:t>
            </a:r>
            <a:r>
              <a:rPr lang="en-US" sz="3200" dirty="0" err="1" smtClean="0"/>
              <a:t>racional</a:t>
            </a:r>
            <a:r>
              <a:rPr lang="en-US" sz="3200" dirty="0" smtClean="0"/>
              <a:t>, la ROC </a:t>
            </a:r>
            <a:r>
              <a:rPr lang="en-US" sz="3200" dirty="0" err="1" smtClean="0"/>
              <a:t>será</a:t>
            </a:r>
            <a:r>
              <a:rPr lang="en-US" sz="3200" dirty="0" smtClean="0"/>
              <a:t> la parte del </a:t>
            </a:r>
            <a:r>
              <a:rPr lang="en-US" sz="3200" dirty="0" err="1" smtClean="0"/>
              <a:t>plano</a:t>
            </a:r>
            <a:r>
              <a:rPr lang="en-US" sz="3200" dirty="0" smtClean="0"/>
              <a:t> s a la </a:t>
            </a:r>
            <a:r>
              <a:rPr lang="en-US" sz="3200" dirty="0" err="1" smtClean="0"/>
              <a:t>derecha</a:t>
            </a:r>
            <a:r>
              <a:rPr lang="en-US" sz="3200" dirty="0" smtClean="0"/>
              <a:t> de la recta </a:t>
            </a:r>
            <a:r>
              <a:rPr lang="en-US" sz="3200" dirty="0" err="1" smtClean="0"/>
              <a:t>paralela</a:t>
            </a:r>
            <a:r>
              <a:rPr lang="en-US" sz="3200" dirty="0" smtClean="0"/>
              <a:t> al </a:t>
            </a:r>
            <a:r>
              <a:rPr lang="en-US" sz="3200" dirty="0" err="1" smtClean="0"/>
              <a:t>eje</a:t>
            </a:r>
            <a:r>
              <a:rPr lang="en-US" sz="3200" dirty="0" smtClean="0"/>
              <a:t> </a:t>
            </a:r>
            <a:r>
              <a:rPr lang="en-US" sz="3200" dirty="0" err="1" smtClean="0"/>
              <a:t>jw</a:t>
            </a:r>
            <a:r>
              <a:rPr lang="en-US" sz="3200" dirty="0" smtClean="0"/>
              <a:t> </a:t>
            </a:r>
            <a:r>
              <a:rPr lang="en-US" sz="3200" dirty="0" err="1" smtClean="0"/>
              <a:t>ubicada</a:t>
            </a:r>
            <a:r>
              <a:rPr lang="en-US" sz="3200" dirty="0" smtClean="0"/>
              <a:t> </a:t>
            </a:r>
            <a:r>
              <a:rPr lang="en-US" sz="3200" dirty="0" err="1" smtClean="0"/>
              <a:t>en</a:t>
            </a:r>
            <a:r>
              <a:rPr lang="en-US" sz="3200" dirty="0" smtClean="0"/>
              <a:t> el polo que </a:t>
            </a:r>
            <a:r>
              <a:rPr lang="en-US" sz="3200" dirty="0" err="1" smtClean="0"/>
              <a:t>esté</a:t>
            </a:r>
            <a:r>
              <a:rPr lang="en-US" sz="3200" dirty="0" smtClean="0"/>
              <a:t> </a:t>
            </a:r>
            <a:r>
              <a:rPr lang="en-US" sz="3200" dirty="0" err="1" smtClean="0"/>
              <a:t>más</a:t>
            </a:r>
            <a:r>
              <a:rPr lang="en-US" sz="3200" dirty="0" smtClean="0"/>
              <a:t> a la </a:t>
            </a:r>
            <a:r>
              <a:rPr lang="en-US" sz="3200" dirty="0" err="1" smtClean="0"/>
              <a:t>derecha</a:t>
            </a:r>
            <a:r>
              <a:rPr lang="en-US" sz="3200" dirty="0" smtClean="0"/>
              <a:t>.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arenR" startAt="5"/>
            </a:pPr>
            <a:r>
              <a:rPr lang="en-US" sz="3200" dirty="0"/>
              <a:t>Si x(t) </a:t>
            </a:r>
            <a:r>
              <a:rPr lang="en-US" sz="3200" dirty="0" err="1"/>
              <a:t>es</a:t>
            </a:r>
            <a:r>
              <a:rPr lang="en-US" sz="3200" dirty="0"/>
              <a:t> </a:t>
            </a:r>
            <a:r>
              <a:rPr lang="en-US" sz="3200" dirty="0" err="1"/>
              <a:t>una</a:t>
            </a:r>
            <a:r>
              <a:rPr lang="en-US" sz="3200" dirty="0"/>
              <a:t> </a:t>
            </a:r>
            <a:r>
              <a:rPr lang="en-US" sz="3200" dirty="0" err="1"/>
              <a:t>señal</a:t>
            </a:r>
            <a:r>
              <a:rPr lang="en-US" sz="3200" dirty="0"/>
              <a:t> de </a:t>
            </a:r>
            <a:r>
              <a:rPr lang="en-US" sz="3200" dirty="0" err="1"/>
              <a:t>lado</a:t>
            </a:r>
            <a:r>
              <a:rPr lang="en-US" sz="3200" dirty="0"/>
              <a:t> </a:t>
            </a:r>
            <a:r>
              <a:rPr lang="en-US" sz="3200" dirty="0" err="1" smtClean="0"/>
              <a:t>izquierdo</a:t>
            </a:r>
            <a:r>
              <a:rPr lang="en-US" sz="3200" dirty="0" smtClean="0"/>
              <a:t> </a:t>
            </a:r>
            <a:r>
              <a:rPr lang="en-US" sz="3200" dirty="0"/>
              <a:t>y X(s) </a:t>
            </a:r>
            <a:r>
              <a:rPr lang="en-US" sz="3200" dirty="0" err="1"/>
              <a:t>es</a:t>
            </a:r>
            <a:r>
              <a:rPr lang="en-US" sz="3200" dirty="0"/>
              <a:t> </a:t>
            </a:r>
            <a:r>
              <a:rPr lang="en-US" sz="3200" dirty="0" err="1"/>
              <a:t>racional</a:t>
            </a:r>
            <a:r>
              <a:rPr lang="en-US" sz="3200" dirty="0"/>
              <a:t>, la ROC </a:t>
            </a:r>
            <a:r>
              <a:rPr lang="en-US" sz="3200" dirty="0" err="1"/>
              <a:t>será</a:t>
            </a:r>
            <a:r>
              <a:rPr lang="en-US" sz="3200" dirty="0"/>
              <a:t> la parte del </a:t>
            </a:r>
            <a:r>
              <a:rPr lang="en-US" sz="3200" dirty="0" err="1"/>
              <a:t>plano</a:t>
            </a:r>
            <a:r>
              <a:rPr lang="en-US" sz="3200" dirty="0"/>
              <a:t> s a la </a:t>
            </a:r>
            <a:r>
              <a:rPr lang="en-US" sz="3200" dirty="0" err="1" smtClean="0"/>
              <a:t>izquierda</a:t>
            </a:r>
            <a:r>
              <a:rPr lang="en-US" sz="3200" dirty="0" smtClean="0"/>
              <a:t> </a:t>
            </a:r>
            <a:r>
              <a:rPr lang="en-US" sz="3200" dirty="0"/>
              <a:t>de la recta </a:t>
            </a:r>
            <a:r>
              <a:rPr lang="en-US" sz="3200" dirty="0" err="1"/>
              <a:t>paralela</a:t>
            </a:r>
            <a:r>
              <a:rPr lang="en-US" sz="3200" dirty="0"/>
              <a:t> al </a:t>
            </a:r>
            <a:r>
              <a:rPr lang="en-US" sz="3200" dirty="0" err="1"/>
              <a:t>eje</a:t>
            </a:r>
            <a:r>
              <a:rPr lang="en-US" sz="3200" dirty="0"/>
              <a:t> </a:t>
            </a:r>
            <a:r>
              <a:rPr lang="en-US" sz="3200" dirty="0" err="1"/>
              <a:t>jw</a:t>
            </a:r>
            <a:r>
              <a:rPr lang="en-US" sz="3200" dirty="0"/>
              <a:t> </a:t>
            </a:r>
            <a:r>
              <a:rPr lang="en-US" sz="3200" dirty="0" err="1"/>
              <a:t>ubicada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el polo que </a:t>
            </a:r>
            <a:r>
              <a:rPr lang="en-US" sz="3200" dirty="0" err="1"/>
              <a:t>esté</a:t>
            </a:r>
            <a:r>
              <a:rPr lang="en-US" sz="3200" dirty="0"/>
              <a:t> </a:t>
            </a:r>
            <a:r>
              <a:rPr lang="en-US" sz="3200" dirty="0" err="1"/>
              <a:t>más</a:t>
            </a:r>
            <a:r>
              <a:rPr lang="en-US" sz="3200" dirty="0"/>
              <a:t> a la </a:t>
            </a:r>
            <a:r>
              <a:rPr lang="en-US" sz="3200" dirty="0" err="1" smtClean="0"/>
              <a:t>izquierda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984352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454</TotalTime>
  <Words>373</Words>
  <Application>Microsoft Macintosh PowerPoint</Application>
  <PresentationFormat>Widescreen</PresentationFormat>
  <Paragraphs>25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 Rounded MT Bold</vt:lpstr>
      <vt:lpstr>Calibri</vt:lpstr>
      <vt:lpstr>Calibri Light</vt:lpstr>
      <vt:lpstr>Retrospect</vt:lpstr>
      <vt:lpstr>PowerPoint Presentation</vt:lpstr>
      <vt:lpstr>PowerPoint Presentation</vt:lpstr>
      <vt:lpstr>PowerPoint Presentation</vt:lpstr>
      <vt:lpstr>Definición de la Transformada bilateral de Laplace</vt:lpstr>
      <vt:lpstr>PowerPoint Presentation</vt:lpstr>
      <vt:lpstr>Polos y ceros de la Transformada de Laplace</vt:lpstr>
      <vt:lpstr>Convergencia de la Transformada de Laplace</vt:lpstr>
      <vt:lpstr>Propiedades de la ROC de X(s)</vt:lpstr>
      <vt:lpstr>Propiedades de la ROC de X(s)</vt:lpstr>
      <vt:lpstr>Propiedades de la ROC de X(s)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BEATRIZ RAMIREZ SILVA</dc:creator>
  <cp:lastModifiedBy>ANA BEATRIZ RAMIREZ SILVA</cp:lastModifiedBy>
  <cp:revision>89</cp:revision>
  <cp:lastPrinted>2020-04-16T13:18:52Z</cp:lastPrinted>
  <dcterms:created xsi:type="dcterms:W3CDTF">2020-04-15T18:49:30Z</dcterms:created>
  <dcterms:modified xsi:type="dcterms:W3CDTF">2020-04-22T15:51:37Z</dcterms:modified>
</cp:coreProperties>
</file>

<file path=docProps/thumbnail.jpeg>
</file>